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5" r:id="rId1"/>
  </p:sldMasterIdLst>
  <p:notesMasterIdLst>
    <p:notesMasterId r:id="rId26"/>
  </p:notesMasterIdLst>
  <p:sldIdLst>
    <p:sldId id="279" r:id="rId2"/>
    <p:sldId id="280" r:id="rId3"/>
    <p:sldId id="281" r:id="rId4"/>
    <p:sldId id="283" r:id="rId5"/>
    <p:sldId id="284" r:id="rId6"/>
    <p:sldId id="289" r:id="rId7"/>
    <p:sldId id="285" r:id="rId8"/>
    <p:sldId id="286" r:id="rId9"/>
    <p:sldId id="287" r:id="rId10"/>
    <p:sldId id="256" r:id="rId11"/>
    <p:sldId id="257" r:id="rId12"/>
    <p:sldId id="258" r:id="rId13"/>
    <p:sldId id="261" r:id="rId14"/>
    <p:sldId id="272" r:id="rId15"/>
    <p:sldId id="262" r:id="rId16"/>
    <p:sldId id="276" r:id="rId17"/>
    <p:sldId id="263" r:id="rId18"/>
    <p:sldId id="271" r:id="rId19"/>
    <p:sldId id="265" r:id="rId20"/>
    <p:sldId id="266" r:id="rId21"/>
    <p:sldId id="267" r:id="rId22"/>
    <p:sldId id="288" r:id="rId23"/>
    <p:sldId id="269" r:id="rId24"/>
    <p:sldId id="273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A22B1D-6BE4-4B71-A935-13670ADAB17B}">
          <p14:sldIdLst>
            <p14:sldId id="279"/>
            <p14:sldId id="280"/>
            <p14:sldId id="281"/>
            <p14:sldId id="283"/>
            <p14:sldId id="284"/>
            <p14:sldId id="289"/>
            <p14:sldId id="285"/>
            <p14:sldId id="286"/>
            <p14:sldId id="287"/>
            <p14:sldId id="256"/>
            <p14:sldId id="257"/>
            <p14:sldId id="258"/>
            <p14:sldId id="261"/>
            <p14:sldId id="272"/>
            <p14:sldId id="262"/>
            <p14:sldId id="276"/>
            <p14:sldId id="263"/>
            <p14:sldId id="271"/>
            <p14:sldId id="265"/>
          </p14:sldIdLst>
        </p14:section>
        <p14:section name="Untitled Section" id="{081C89F8-E0EB-435D-B8E5-B9AA2362E99A}">
          <p14:sldIdLst>
            <p14:sldId id="266"/>
            <p14:sldId id="267"/>
            <p14:sldId id="288"/>
            <p14:sldId id="26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433" autoAdjust="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EC70-5F91-4A60-80E2-21CDCCF198F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F2907-228A-4280-8B44-40C00FF3D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Might want to mention that weekly club meeting requirement has been modified somewhat. Some clubs are changing models to incorporate service projects and socials. Could do a purely social meeting once per month.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In addition to governor’s official visit, mention that AGs are to be visiting quarterly – not an “official” visit with any formalities, but expect them and check in with them if they’re not showing.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7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3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2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1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1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6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F2907-228A-4280-8B44-40C00FF3DE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8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383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187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yriad Pro" panose="020B0503030403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93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01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P.E.T.S. ORIENTATION: Planning Your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9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Myriad Pro" panose="020B0503030403020204" pitchFamily="34" charset="0"/>
              </a:defRPr>
            </a:lvl1pPr>
            <a:lvl2pPr>
              <a:defRPr sz="1600">
                <a:latin typeface="Myriad Pro" panose="020B0503030403020204" pitchFamily="34" charset="0"/>
              </a:defRPr>
            </a:lvl2pPr>
            <a:lvl3pPr>
              <a:defRPr sz="1400">
                <a:latin typeface="Myriad Pro" panose="020B0503030403020204" pitchFamily="34" charset="0"/>
              </a:defRPr>
            </a:lvl3pPr>
            <a:lvl4pPr>
              <a:defRPr sz="1200">
                <a:latin typeface="Myriad Pro" panose="020B0503030403020204" pitchFamily="34" charset="0"/>
              </a:defRPr>
            </a:lvl4pPr>
            <a:lvl5pPr>
              <a:defRPr sz="1200">
                <a:latin typeface="Myriad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Myriad Pro" panose="020B0503030403020204" pitchFamily="34" charset="0"/>
              </a:defRPr>
            </a:lvl1pPr>
            <a:lvl2pPr>
              <a:defRPr sz="1600">
                <a:latin typeface="Myriad Pro" panose="020B0503030403020204" pitchFamily="34" charset="0"/>
              </a:defRPr>
            </a:lvl2pPr>
            <a:lvl3pPr>
              <a:defRPr sz="1400">
                <a:latin typeface="Myriad Pro" panose="020B0503030403020204" pitchFamily="34" charset="0"/>
              </a:defRPr>
            </a:lvl3pPr>
            <a:lvl4pPr>
              <a:defRPr sz="1200">
                <a:latin typeface="Myriad Pro" panose="020B0503030403020204" pitchFamily="34" charset="0"/>
              </a:defRPr>
            </a:lvl4pPr>
            <a:lvl5pPr>
              <a:defRPr sz="1200">
                <a:latin typeface="Myriad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4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3F2F0-CAFE-4D14-9781-F280DD897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B1EF-ACB1-41A1-B205-5DD904FD4775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P.E.T.S. ORIENTATION: Planning Your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367" y="5937905"/>
            <a:ext cx="1900432" cy="71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3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idwestpet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yersrd@gmail.c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34858"/>
            <a:ext cx="6347714" cy="56673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Administering a Successful Club Meeting: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42" y="3701596"/>
            <a:ext cx="7313658" cy="79420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Heart of Rotary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4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68039" y="981733"/>
            <a:ext cx="4583907" cy="73031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Myriad Pro" panose="020B0503030403020204" pitchFamily="34" charset="0"/>
              </a:rPr>
              <a:t>P.E.T.S.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585787" y="2362200"/>
            <a:ext cx="6348413" cy="3402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>
                <a:latin typeface="Myriad Pro" panose="020B0503030403020204" pitchFamily="34" charset="0"/>
              </a:rPr>
              <a:t>PLANNING A</a:t>
            </a:r>
            <a:r>
              <a:rPr lang="en-US" sz="6600" b="1" u="sng" dirty="0">
                <a:latin typeface="Myriad Pro" panose="020B0503030403020204" pitchFamily="34" charset="0"/>
              </a:rPr>
              <a:t> </a:t>
            </a:r>
            <a:r>
              <a:rPr lang="en-US" sz="6600" b="1" dirty="0">
                <a:latin typeface="Myriad Pro" panose="020B0503030403020204" pitchFamily="34" charset="0"/>
              </a:rPr>
              <a:t>SUCCESSFUL </a:t>
            </a:r>
          </a:p>
          <a:p>
            <a:pPr marL="0" indent="0" algn="ctr">
              <a:buNone/>
            </a:pPr>
            <a:r>
              <a:rPr lang="en-US" sz="6600" b="1" dirty="0">
                <a:latin typeface="Myriad Pro" panose="020B0503030403020204" pitchFamily="34" charset="0"/>
              </a:rPr>
              <a:t>ROTARY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7292" y="1236904"/>
            <a:ext cx="510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dirty="0"/>
            </a:br>
            <a:r>
              <a:rPr lang="en-US" sz="2800" b="1" dirty="0">
                <a:latin typeface="Myriad Pro" panose="020B0503030403020204" pitchFamily="34" charset="0"/>
              </a:rPr>
              <a:t>ROTARY DISTRICT 6460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6000" b="1" dirty="0"/>
              <a:t>KEY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81" y="1752600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/>
              <a:t>Midwest P.E.T.S</a:t>
            </a:r>
            <a:r>
              <a:rPr lang="en-US" sz="2400" b="1" dirty="0"/>
              <a:t>. </a:t>
            </a:r>
            <a:r>
              <a:rPr lang="en-US" sz="2400" b="1" dirty="0">
                <a:solidFill>
                  <a:srgbClr val="FFC000"/>
                </a:solidFill>
              </a:rPr>
              <a:t>March 3-5, 2017</a:t>
            </a:r>
          </a:p>
          <a:p>
            <a:r>
              <a:rPr lang="en-US" sz="2400" dirty="0"/>
              <a:t>District Assembly </a:t>
            </a:r>
            <a:r>
              <a:rPr lang="en-US" sz="2400" b="1" dirty="0">
                <a:solidFill>
                  <a:srgbClr val="FFC000"/>
                </a:solidFill>
              </a:rPr>
              <a:t>April 29, 2017</a:t>
            </a:r>
          </a:p>
          <a:p>
            <a:r>
              <a:rPr lang="en-US" sz="2400" dirty="0"/>
              <a:t>District Governor’s Installation </a:t>
            </a:r>
            <a:r>
              <a:rPr lang="en-US" sz="2400" b="1" dirty="0">
                <a:solidFill>
                  <a:srgbClr val="FFC000"/>
                </a:solidFill>
              </a:rPr>
              <a:t>Late June/Early July</a:t>
            </a:r>
          </a:p>
          <a:p>
            <a:r>
              <a:rPr lang="en-US" sz="2400" dirty="0"/>
              <a:t>Official Club Visit  (list forthcoming)</a:t>
            </a:r>
          </a:p>
          <a:p>
            <a:r>
              <a:rPr lang="en-US" sz="2400" dirty="0"/>
              <a:t>District Conference/Zone Institute </a:t>
            </a:r>
            <a:r>
              <a:rPr lang="en-US" sz="2400" b="1" dirty="0">
                <a:solidFill>
                  <a:srgbClr val="FFC000"/>
                </a:solidFill>
              </a:rPr>
              <a:t>Sept. 7-10, 2017</a:t>
            </a:r>
          </a:p>
          <a:p>
            <a:r>
              <a:rPr lang="en-US" sz="2400" dirty="0"/>
              <a:t>Club Elections </a:t>
            </a:r>
            <a:r>
              <a:rPr lang="en-US" sz="2400" b="1" dirty="0">
                <a:solidFill>
                  <a:srgbClr val="FFC000"/>
                </a:solidFill>
              </a:rPr>
              <a:t>BEFORE December 1, 2017</a:t>
            </a:r>
          </a:p>
          <a:p>
            <a:r>
              <a:rPr lang="en-US" sz="2400" dirty="0"/>
              <a:t>Rotary International Convention </a:t>
            </a:r>
            <a:r>
              <a:rPr lang="en-US" sz="2400" b="1" dirty="0">
                <a:solidFill>
                  <a:srgbClr val="FFC000"/>
                </a:solidFill>
              </a:rPr>
              <a:t>June 10-14, 2017 </a:t>
            </a:r>
            <a:br>
              <a:rPr lang="en-US" sz="2400" dirty="0"/>
            </a:br>
            <a:r>
              <a:rPr lang="en-US" sz="2400" dirty="0"/>
              <a:t>in Atlanta, Georgia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0838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584" y="3124200"/>
            <a:ext cx="73914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MIDWEST P.E.T.S.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C000"/>
                </a:solidFill>
              </a:rPr>
              <a:t>MARCH 3-5, 2017</a:t>
            </a:r>
          </a:p>
          <a:p>
            <a:pPr marL="0" indent="0" algn="ctr">
              <a:buNone/>
            </a:pPr>
            <a:r>
              <a:rPr lang="en-US" sz="4000" dirty="0"/>
              <a:t>The Westin Chicago Northwest</a:t>
            </a:r>
          </a:p>
          <a:p>
            <a:pPr marL="0" indent="0" algn="ctr">
              <a:buNone/>
            </a:pPr>
            <a:r>
              <a:rPr lang="it-IT" dirty="0"/>
              <a:t>400 Park Blvd, Itasca, IL 60143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8" y="589038"/>
            <a:ext cx="3331604" cy="2230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Register On-Line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1346" y="1577130"/>
            <a:ext cx="8229600" cy="1013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C000"/>
                </a:solidFill>
                <a:hlinkClick r:id="rId2"/>
              </a:rPr>
              <a:t>www.midwestpets.org</a:t>
            </a:r>
            <a:endParaRPr lang="en-US" sz="5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5400" dirty="0"/>
          </a:p>
          <a:p>
            <a:pPr marL="0" indent="0">
              <a:buNone/>
            </a:pP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13" y="101596"/>
            <a:ext cx="1828804" cy="1828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31" y="2576120"/>
            <a:ext cx="5246245" cy="393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7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126" y="394699"/>
            <a:ext cx="6400800" cy="2468562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I HAVE TO ATTEND MIDWEST P.E.T.S. AT THE WESTIN IN ITASCA?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4"/>
            <a:ext cx="822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YES!!!</a:t>
            </a:r>
            <a:endParaRPr lang="en-US" sz="1100" b="1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400" dirty="0"/>
              <a:t>And why wouldn’t you want to?!</a:t>
            </a:r>
          </a:p>
          <a:p>
            <a:pPr marL="0" indent="0">
              <a:buNone/>
            </a:pPr>
            <a:r>
              <a:rPr lang="en-US" sz="2400" dirty="0"/>
              <a:t>You will meet PEs from 7 districts for an amazing time of networking.</a:t>
            </a:r>
          </a:p>
          <a:p>
            <a:pPr marL="0" indent="0">
              <a:buNone/>
            </a:pPr>
            <a:r>
              <a:rPr lang="en-US" sz="2400" dirty="0"/>
              <a:t>You will fulfill the training requirement to serve as your club president.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1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District Assembly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620000" cy="38862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4500" b="1" dirty="0">
                <a:latin typeface="Myriad Pro" panose="020B0503030403020204" pitchFamily="34" charset="0"/>
              </a:rPr>
              <a:t>WHO:</a:t>
            </a:r>
            <a:r>
              <a:rPr lang="en-US" sz="4500" dirty="0">
                <a:latin typeface="Myriad Pro" panose="020B0503030403020204" pitchFamily="34" charset="0"/>
              </a:rPr>
              <a:t> Your club’s committee chairs, officers, </a:t>
            </a:r>
            <a:br>
              <a:rPr lang="en-US" sz="4500" dirty="0">
                <a:latin typeface="Myriad Pro" panose="020B0503030403020204" pitchFamily="34" charset="0"/>
              </a:rPr>
            </a:br>
            <a:r>
              <a:rPr lang="en-US" sz="4500" dirty="0">
                <a:latin typeface="Myriad Pro" panose="020B0503030403020204" pitchFamily="34" charset="0"/>
              </a:rPr>
              <a:t>and </a:t>
            </a:r>
            <a:r>
              <a:rPr lang="en-US" sz="4500" dirty="0">
                <a:solidFill>
                  <a:schemeClr val="accent6"/>
                </a:solidFill>
                <a:latin typeface="Myriad Pro" panose="020B0503030403020204" pitchFamily="34" charset="0"/>
              </a:rPr>
              <a:t>potential</a:t>
            </a:r>
            <a:r>
              <a:rPr lang="en-US" sz="4500" dirty="0">
                <a:latin typeface="Myriad Pro" panose="020B0503030403020204" pitchFamily="34" charset="0"/>
              </a:rPr>
              <a:t> leaders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4500" b="1" dirty="0">
                <a:latin typeface="Myriad Pro" panose="020B0503030403020204" pitchFamily="34" charset="0"/>
              </a:rPr>
              <a:t>WHAT:</a:t>
            </a:r>
            <a:r>
              <a:rPr lang="en-US" sz="4500" dirty="0">
                <a:latin typeface="Myriad Pro" panose="020B0503030403020204" pitchFamily="34" charset="0"/>
              </a:rPr>
              <a:t> A condensed training for officers/chairs that includes Rotary International updates and  grant certification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4500" b="1" dirty="0">
                <a:latin typeface="Myriad Pro" panose="020B0503030403020204" pitchFamily="34" charset="0"/>
              </a:rPr>
              <a:t>WHEN:</a:t>
            </a:r>
            <a:r>
              <a:rPr lang="en-US" sz="4500" dirty="0">
                <a:latin typeface="Myriad Pro" panose="020B0503030403020204" pitchFamily="34" charset="0"/>
              </a:rPr>
              <a:t> </a:t>
            </a:r>
            <a:r>
              <a:rPr lang="en-US" sz="4500" b="1" dirty="0">
                <a:solidFill>
                  <a:srgbClr val="FFC000"/>
                </a:solidFill>
                <a:latin typeface="Myriad Pro" panose="020B0503030403020204" pitchFamily="34" charset="0"/>
              </a:rPr>
              <a:t>April 29, 2017</a:t>
            </a: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4500" b="1" dirty="0">
                <a:latin typeface="Myriad Pro" panose="020B0503030403020204" pitchFamily="34" charset="0"/>
              </a:rPr>
              <a:t>WHERE:</a:t>
            </a:r>
            <a:r>
              <a:rPr lang="en-US" sz="4500" dirty="0">
                <a:latin typeface="Myriad Pro" panose="020B0503030403020204" pitchFamily="34" charset="0"/>
              </a:rPr>
              <a:t>  Illinois Central College, East Peoria, Illinois</a:t>
            </a:r>
          </a:p>
          <a:p>
            <a:pPr marL="0" indent="0">
              <a:buNone/>
            </a:pPr>
            <a:r>
              <a:rPr lang="en-US" dirty="0">
                <a:latin typeface="Myriad Pro" panose="020B0503030403020204" pitchFamily="34" charset="0"/>
              </a:rPr>
              <a:t>						</a:t>
            </a:r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7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791200"/>
            <a:ext cx="6347714" cy="67402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Meet Doug and Judy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29" y="152400"/>
            <a:ext cx="1828804" cy="1828804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 b="10588"/>
          <a:stretch>
            <a:fillRect/>
          </a:stretch>
        </p:blipFill>
        <p:spPr>
          <a:xfrm>
            <a:off x="609600" y="609600"/>
            <a:ext cx="6477000" cy="5105400"/>
          </a:xfrm>
        </p:spPr>
      </p:pic>
    </p:spTree>
    <p:extLst>
      <p:ext uri="{BB962C8B-B14F-4D97-AF65-F5344CB8AC3E}">
        <p14:creationId xmlns:p14="http://schemas.microsoft.com/office/powerpoint/2010/main" val="252494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72" y="3276600"/>
            <a:ext cx="7798085" cy="190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800" dirty="0"/>
              <a:t>ssistant Governor makes the 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</a:t>
            </a:r>
            <a:r>
              <a:rPr lang="en-US" sz="2800" dirty="0"/>
              <a:t>oard  should be available to meet DG Doug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2800" dirty="0"/>
              <a:t>onfirm DG Doug is THE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95412"/>
            <a:ext cx="8051515" cy="182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400" b="1" dirty="0"/>
              <a:t>ABCs OF THE DISTRICT GOVERNOR’S VISIT: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6629400" cy="170656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GOVERNORS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available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71800"/>
            <a:ext cx="7772400" cy="2819400"/>
          </a:xfrm>
        </p:spPr>
        <p:txBody>
          <a:bodyPr>
            <a:noAutofit/>
          </a:bodyPr>
          <a:lstStyle/>
          <a:p>
            <a:r>
              <a:rPr lang="en-US" sz="2400" dirty="0"/>
              <a:t>They are your best resource for programs and projects.</a:t>
            </a:r>
          </a:p>
          <a:p>
            <a:r>
              <a:rPr lang="en-US" sz="2400" dirty="0"/>
              <a:t>They are the best way to communicate with the District Governor and District Chairs.</a:t>
            </a:r>
          </a:p>
          <a:p>
            <a:r>
              <a:rPr lang="en-US" sz="2400" dirty="0"/>
              <a:t>They have been successful club Presidents.</a:t>
            </a:r>
          </a:p>
          <a:p>
            <a:r>
              <a:rPr lang="en-US" sz="2400" dirty="0"/>
              <a:t>They visit your club a </a:t>
            </a:r>
            <a:r>
              <a:rPr lang="en-US" sz="2400" b="1" dirty="0"/>
              <a:t>minimum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FFFF00"/>
                </a:solidFill>
              </a:rPr>
              <a:t>4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times during the year.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6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382000" cy="38100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CONFERENCE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INSTITUTE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7-10, 2017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Prairie Capital Convention Center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Springfield, 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562600" cy="26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6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05" y="1524000"/>
            <a:ext cx="6347714" cy="388077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u="sng" dirty="0">
                <a:solidFill>
                  <a:schemeClr val="tx1"/>
                </a:solidFill>
                <a:latin typeface="+mn-lt"/>
              </a:rPr>
              <a:t>Types of meetings: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Weekly club meetings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Monthly board meetings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Club assemblies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Governor's official visit</a:t>
            </a:r>
          </a:p>
          <a:p>
            <a:endParaRPr lang="en-US" sz="2400" dirty="0">
              <a:solidFill>
                <a:schemeClr val="tx1"/>
              </a:solidFill>
              <a:latin typeface="+mn-lt"/>
            </a:endParaRP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Set these dates well ahead of time.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Communicate these dates with EVERYONE!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8000" dirty="0">
                <a:solidFill>
                  <a:srgbClr val="FFFF00"/>
                </a:solidFill>
                <a:latin typeface="Gill Sans MT" panose="020B0502020104020203" pitchFamily="34" charset="0"/>
              </a:rPr>
            </a:br>
            <a:endParaRPr lang="en-US" sz="8000" dirty="0">
              <a:solidFill>
                <a:srgbClr val="FFFF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ELECTION</a:t>
            </a:r>
          </a:p>
        </p:txBody>
      </p:sp>
      <p:sp>
        <p:nvSpPr>
          <p:cNvPr id="6" name="AutoShape 2" descr="data:image/jpeg;base64,/9j/4AAQSkZJRgABAQAAAQABAAD/2wCEAAkGBhQSERQUEhQVFBUWFxcWFxcYGBUYGhwUHBcYFxgYGRoYHCYfFxsjHhgVHy8gIycpLC0sFR8xNTAqNSYrLCkBCQoKDgwNDwwNDykYFBgpKSkpKSkpKSkpKSkpKSkpKSkpKSkpKSkpKSkpKSkpKSkpKSkpKSkpKSkpKSkpKSkpKf/AABEIANcA6wMBIgACEQEDEQH/xAAcAAACAQUBAAAAAAAAAAAAAAAABwYBAgMEBQj/xABTEAABAgMDBgcLCAgDBwUAAAABAgMABBEFEiEGBzFBUWETFyJxkZLSMjVSU1RzgbGys8EUIzRicpOh0SQlM0JDY4PwFYSiVXSClMLh8RZko9Pi/8QAFQEBAQAAAAAAAAAAAAAAAAAAAAH/xAAUEQEAAAAAAAAAAAAAAAAAAAAA/9oADAMBAAIRAxEAPwB4wQQQBBBBAEEEEAQQQQBBWMbuyMaaCA2KwVjXuYkn+/yEY3nQElS1JSlOJJNEgY4kn4wG3WNeftFthBcdWltCdKlEAfj6oXuUmd5lv5uST8oWTS+ahuu4ChcPNQHaY4MlkPP2mtLs+4ppGkBQF8D6jQADQ3qx3GA6WUmeQqVwVnNlSiaBxSSan+W3pVznojPmky3cfW7LTTiluVLjalaSP30bqHEDUCdkS+wsjpaSAEu2Ao4FxXKWd5VqG4UELLOFZC7Pn25uXASlxfCJ2B4HlpOHcqGP/EqAd0UrHLsW1UTLDb7fcrSCNoxoUneCCDzRucHr09HP/dIDZrBWMFdeuKBGHor6cdsBsQRhbbxqMN1BsBjNAEEEEAQQQQBBBBAEEEEAQQQQBBBBAEEEEAQQRSACIxFsDEn+98RjKnOVKSVUlXCuj+EggkH66tCPXuiElu1ba0/osqftJSRtp3b34JgJJlZnWlZeqGT8odGpJHBpO9dDU7k19ERdjJy07YUFzSixL6QlQKRTTyGtKj9Zf/aJjZGQ8hZbRfcooti8p50A3fsJAonGgFBXVWOUrPVLLUWwh5pKqpDxCDdJwCyipNBp16NEB15LJ+zrHb4VakpXSnCuUUs7kJAw5kiIrlfnYd4NsSQuNuJJDyhVdUqKVpunkoUDStamigYheU9iTyR8pnLywpZQl0qCr2BKVJpoQoCqdAOqJZZOTTE7YZ+TIImGlFxQqSVPJTRQFdAWilANYGyAk+aP5UqWU5MKvtuLLjSiu8sk4LvbBUVGNak4RI8rMmkzsq6yTQqFUHwXBilXTgdxMIzI2fnFPsS8q6U0d4VLallLZUMVXtZBAPJx10FY9GiAT2aO31MTDkg/VBKlFAOp5Pdt7q0rzpO2G8pquv1fHRCjzv5PKYfbn2KpqpIWR+68n9mv0gUO9I2wyMk8oUzsq2+mgKhRafBcGC09P4EQHVS1oxP4RVLen+/70xfBAWoTSLoIIAggggCCCCAIIIIAggggCCLC8K7YC6IC+CLOF54oHhv6IDJBFhd54pww39BgMkKXLW3Z9+0f8OQ4iVQsgIUCoX0EEglYFcaEXU0xFKw2OE0RA86+TpflxMMg8PLG+CnSUA1UBvSQFD7J2wGXJ3NlJyKeFeIdWgFRcdoEJpiSEnBNNpqd8Ums5jTyZhuQN99tpTjd9JuLu4rCMQpRCcRtjsZHZRotCTQ4QCoi46nSA4BRQO41qNyoUGWeTbllzqHZeobKuEYV4JBqWzXTTfpSeeAxJylmJ6UnGXnFOr5E0ivgtn51KQMAAkpXQeAeeMUjKIm7OcShKRMSZU7UAXnJZRqutMVFBxx1UGuNJi0xLzqJlpNG74cubEKrwjR2gArTzUjpzzZsm0kuNcpk0cb2LlXO6RvoCU86UnZBUozeTqLQs96zXzykJq0dYbrVJH2F09BAiPZvrbXZ1oll7kpWrgHQdCVg0Qv0E0rsXGFsiRtdpUqsLbWttbd01qy8acGaawCRQ7AYnWcHNiudmkPMFCL4uvFVf3RRKgB3RI5NMO5EEQ3ORYSrPtAPs1QhxXDNKGhLoNVpGrA0VTYrcYmuax20VrednAssugKSpw3TfGi4j91BB2AYCJrJ2MkMsIeuvqZCaOLSK3wm7fAxoqmuNHKXLaWkR88urh7lpHKcVs5P7o3mggOlbNlomWHGXRVDiSk7RsI3g0I3iFJm5tRdm2i7IzBolxdyuoOj9moblpIHpTE6yRyrNpOF1CVNstICSk6VTCqlQJGlKEgc5XuiP55clyptM60CFtUS5TTwdapXzoV+Ct0Az4IjWQeVInZNDiiOETyHR/MAGNNihRQ590SJLoO2AvgiwujfAp0CAvgizheeKB3cegwGSCLC6N8U4YbD0GAyQRZwkU4YQGSCLb+NIpwvP0QGKgGkVNB/53c8CUgj/uTXpjMpAOkAxUpgMAXjQYflh0QISdVADGYIA0CKgQGJaQSB/dNMWqFfx2aK80Z7sF2AwHn1/je0RRSBoNNmiuFKUjPcGyBSAdQgFPZKv8ItZUuTSVmyC2dSTiEY/VNWzuKTE/yiyfbnZdbDmsVSrSUuCt1YrsPSCRrjl5y8lvlkmrgx88zVxumk+GgU8IDDeBF+bbKj5bJpUo1ebo27tJA5Kz9oY89YBC2tZrks8tl0XVoNFbDgMQdYIxHPDPyQsNu1rKbafC0rl1KQ08Bjc0ihOC005JH1BE7tbIyVmXm3n2QtbYoK1oRpF9OhdMaV2mOlMTDTDZUtSGm0DEkhKUj1CAh2S2aWXk3Q8pan3EmqLwCUpPhXRpVvJwicXhWmvTTdEAms4D84ss2SyXKGiplwXWk7wDp9PVMce07GmrKdYtF2YXNG9wc3WtA2ulAgeCDzYhOAqYDs5c2/OCcYkmVolkTAomYNSSdBQMOSqtBtN4YisdGx8h5Wz0LmFAvvJSpxTzvKVUAqJSDgnRp074z5a2Cm0JL5oguJAel1g/vgVTQ7FDD0jZCpTbc0iRW4J8KS7wjT0s+fnQs1C7gNToVeqCnXhAdnIK03JJ5h54/o9phSidAQ/fVd3CoI9C/qw4JiXS4hSFgKSoFKgdBSRQiFFZliz1pycvLcGmVlGko+ccBLi1JFLyAaEDE7BjpOiG5JMFDaEFRWUpCSpVLyiABeNMKnTAJqwHTY1rrlnSeAdISFHRcUfmnDvBqgneYcd+kQzO1kp8qleGQmrsuCoU0qa/fT6O6HMdsbOa7Kj5ZKALNXmaNrOtQpyF+kYHekwErUAN+rm/LngSkEV1c5NdO2MykA6QDFSIDAF47PywpAhJ1YA80ZggU0RUCAwqSCaf3TTFCKnm9VTujPdguwGD06/jFFJA/vQPhGe4NkBQDqEBh5vRjFijvEbN0bIoUDYIC+CCCAIIIpWArBWIzlDnEk5OoccC3B/DbotVd9ME+kiFnb2eCbmDclU8AlWAu8t08xpQHckV3wDftrKSXlE3ph1LY1AnlH7KRir0CILNZ9GAohuXdWnUolCK+g1IiK2LmqnpxXCzJLIViVOkqdI+zWo/4iOaGDZ+aGz20BK21PK1rWtQJ9CCABugOHx7NeSu9duIrkzlq3L2op9tKmZaYVRxtRBu3jW9hhRKiTuClQz+KqzfJh13e1GlbGaSSWw4lhkNulJuKvrNF6qgqOB0HcYCcgxo25Y6Jphxh0VStNN4OlKhvBoRzRFs1mUhfljLvVD8seDWD3RQMEk81Ck/Z3xOICCZsLTUhDtnv0D8oop0UvNE8lQ26dOwp2xJspHZcSzgm1JQytJSoqNMCNWsq2UxqIjWXGTswJlies9IMwn5paTSim1AgFVSKhOvHWNkWWZm2LrgftR4zbukN1IZRuCcL3QBuMBizP2stbDjBC1tMrIZfKSEraJNE46xppqCqao7reQUkiZcmy0FOKVf5dChBpipKTgCTyqmuJOiNXKHODKSI4JA4VxIwZZAN1IH7xHJbAH/iM7K0WtJv1qGHryGjQg3U4cJ1wcNiBtMBpWnnEC3CxZrRnHxpKcGUb1uaD6D6Y5S5mes+ZYmZ58OtPngXkpBDbJOLZSNBFa1VTaMcI6mbCcCWHJRaEtvyqyh0JAF4fuO4abw17q64kGU8ky9KPNzCkoaUghSlEAJ1hVTrBofRAdStYStplVhWqXG0lUu8lRCAaVQTVSATgChdCNxG2JvmsygVMShbWb6pdXBcIAbriB3C0qIxwFNuArpjezhZK/LpNSEj51HzjR+uNKeZQqOjZARQZ9mvJHeu3Bx7teSu9duNHNlk5Z87LqS9LgzDJo5ynAVJJN1VArA4FJ3p3xM+KqzfJh13e1ARrj3a8ld67cHHu15K7124kvFVZvkw67vag4q7N8mHXd7UBGuPdryV3rtwce7XkrvXbiS8VVm+TDru9qDiqs3yYdd3tQEa492vJHeu3Bx7NeSO9duJE5mvsxIJVLpAAqSXHAANpJVhCwyxtCy0VakJZK1aC+pThQNXzYvcs/WOHPAS3j3a8ld66I6shnXQ62FiXWK1wK0alFPwhTTWRkw1J/K3U8GgqQlCVVC1Xq8q7+6nDXp2R08nfo6OdfvFQV6Dix55KQVKISkYkkgADeTohYZTZ6UtqU3KNXlJJSXHME1BINEjFXpIhZ23lNMziqzDyliuCdCBzITgOgnnghw5Q54ZRiqWKzKx4GDYO9Z0/8IMLq0st7RtJZabvgH+FLhQw+soco+kgQZPWZZSaKnJxTh8W22+lHMV3byvRSGLZucSyJdAQwoNpGpLLo6eTid5gIrk7mTdXRU24GU6eDRRSzzq7lPorDOsDJGVkxRhpKTrWeUs86zj6NEcbjbs3x6vunuzFeNyzfHq+6e7MBMYIh3G5Zvj1fdPdmDjcs3x6vunuzAbtuW/NoqmWkVunRfW4yhHOBfKj0CIFbDOUEwcUqaHgtLZbHSHLx9JiXHOzZp/jq+6d7MWKzq2d49X3bvZxgIRk1k7a0pNiZ+TrdUahwKdaqtJ8JRXpqARp7mJ0MqrS/wBln/mWTui052LO1PH7p38Kpiic69neOVXzbp267sBl/wDU1pf7LP8AzLP5xHso37ZmuQmWVLs4XktushxQ1/OFWHoHTHbGdaz64vq+6d7OGiKjOpZukvqr5pz4IxgOLIyk1LS7jMtZAaLiFJLpmGVrJULtVEmqjU1pWkW5Fi1LPYLBki8gKKkVeZTdB0p7o1FcfSY7pzsWdX9sqla/snezFDnWs7x6qead01+zAcOdTaZnkzrNn8E4EFpxJfaUl1P7t6ihQpNMdwjnuWNaUw7wtoSbk0E0KGQ+00yk70hVVH+zWJZxrWd45X3Tm2vgwHOtZx0PGlfFOflAEvlDaCEBKLJCEjAJTMMAAbgMBGQZUWl/ss7fpLP5xj417O8erT4t3Rq0JiozsWdj8+rRT9k7v+rAQW1clLTXNuzErLOypcxUEPtDE0KuUFjAmiqbaxj/APTVvbZn/mUf/ZE/bzs2aP4yvundgGpMXcbdm+PV9092YCI2HkRbDqv0ibel0DTV4rWfshCqdJhlWFYAlk04V95R0recUsnmB5KfQI4nG5Zvj1fdPdmDjbs3x6vunuzATGOFlRllLyCLzy+URyW04rVzDUN5wiDZW550hNyQF5RGLy0kBP2UKoVHecOeOHkxm0mZ9fyicWttCjUqXUuuDcD3Cd59AgNS1MoJ+23uBaQQ3WvBINEAalOr1+nDYIYeRmaxiTuuPUffGNSOQg/USdf1jjzRK7GsRmVbDTDaW0DUNJO1R0qO8xvwECz0D9W/1mvWYXGTv0dHOv3ioZGenvb/AFmvjC3yd+jo51+8VAYsl8n2521FsOlQQpT6iUkA1SokYkGGNxISXjJjrp7MQzNp37PPM+sw9oBe8SMl4yY66ezBxIyXjJjrp7MMKKFUAvuJGS8ZMddPZg4kZLxkx109mGBwg2jpgvjaIBf8SMl4yY66ezBxIyXjJjrp7MMArppg4QbR0wC/4kZLxkx109mKcSEl4yY66ezDBSqsC1gCpNAMSTs3wC+4kJLxkx109iDiQkvGTHXT2Y701nIs9tRSqabqNN28sdKEkfjHQsjKiWmvo77bh1pB5Q50mih0QER4kJLxkx109mDiQkvGTHXT2YYVYpwg2iAX3EhJeMmOunswcSEl4yY66ezDB4QbR0wcINo6YBf8SMl4yY66ezFOJCS8ZMddPZhgFwbR0iK8INogF/xIyXjJjrp7MU4kJLxkx109mGDwg2jpg4QbR0wC+4kJLxkx109mDiRkvGTHXT2YYIWNREXQC94kZLxkx109mKcSMl4yY66ezDDihgELmokG12oUrSlYQh1SbwBopK0hKucQ+qQjM0PfZfm3/eJh6QBBBBAQPPT3t/rNfGFvk79HRzr94qGRnp72/wBZr4wt8nfo6OdfvFQG9m079n/M+sw75idQ2CVrQgDTeUB64SGben+Mn/MH19ETDO7YTC5QzKwA61dSlQxvBSwm6raNJGwwHUyOzhtTrkwhRS3wbh4KppfZ0JVicTUGtNSkxuZxWr9lzVMfmyoU+qQrVzQjrCye4SclmplDjSHlgAlJSVJoSLt4a8BUbYe1rWa2mQfYbSEoDDiEJGgC4qgxOPOYDzdXn/GJhmlepajOnlJdT/oJ+ERBuhxw0aIkeb10JtKUNBi4RvxSpO2Cprn3dwlE46XT+CB8YUtTv6TDPz4uVelRTQ24cftpHwhaUGiggHBmLZ/R5lW11KdepA7URXObl0uaeWw0oiWbUU4H9osYFStqQcANGFY7uRU0ZWwZt8Girzt0490UpbT0E/hCqoBvoIC2MjEwpCgtCilSTVKkmhB3EaI7uSmRztoLcQ0UI4NN4lVaVOCU4VNTj0RwHGylRScCkkHnBofxEA/82mWhn5ch2nDtUC6YXge5WBqrQgjaDClzmH9azX2ke6RGxmptQs2m0K0S6FNK31F5PQpI6TGvnMH61mvtI90iCIzU7T0mKVO09JgggqoPP0mGHl4f1RZP2Bt8UmF4BDDy870WT9ge6TALup2npMVqdp6TAkRcoDVAMnMUf0mZ80j2zDkcdCRVRAG8geuE3mQR+kTO5pFeueiGZlHYTU4wpt9IKNIOtKqHlg7QB6YI48xnGaTaaJS8gtlBCnKigeOKU1rSlAQd6hEvaeSoVSQobiD6o8s/IVcGXUtqLIJTfuG5XVUjkiPQmRdgsSks2lgftEoWpetalJBqaHQAcBoEAsc0PfZfm3/eJh6Qi80ya2ouni3tFfDTph1qGj89/PAbMEYK6+jpi2h5+nT8ICGZ6O9v9Zr4wt8nfo6OdfvFQxc8grZv9Zr4wubAVSXRgNK/bVAb2bhNbaI3zPrMO5+RSsALCVUIULwCuUNBodY1bISWbTv2f8z6zDatzLKUlFXZh4IVS8E0UVEaKgAGA6S5BKqXwFUIUmorRQNQoVxrUaaxkXLgoKTrBB9MLXJDO22tcwJ1zg0lwrZJCiA2cLhujClAanwjDIkp1DzaXG1BSFCqVCtCNorAeV1Jukp2EjoND6o6uR792flDjg+0PQVgfGNfKFi5NzKPBedHo4RVPhGKyXbswyrY62ehaTBU5z2ufprQOpgHpcX+UL1J2xN88rlbTI8Flofis/GIMIBoLRcyXBrS+uvPWYpToH4QsCYbGULFzJiXG5hXWXe+MKaAbGYk4zfMz63IWlt/SX/PO+8VDKzD6ZvmZ9bkLW2/pL/nnfeKgNvI5y7aEodFH2/xUB8Y9AT2Rck84px2WaWtXdKUmpNBQV9AEeesmPpsr59r2xHqCCPOucuzW5e0XG2UJbQEtkJSKCpQCcIiqtB5jEzzu99XfsNewIhi9B5jBXoWw8g5BcswtUqyVKabUSU4klAJPTEWz1yiGpaSbbSEoQtaUpGgJCBQCGPk59DlvMtewmF9n3/ZSvnHPYEEJ6GxmkyYlZqVdW+y26pLxSCoVN24g0rsqTCnh2ZjfoT3+8H3bcFTCzslpeXUVS7LbRUAFFKaVANaHHHGOitgFJScQQQa41B0g9MZo59sW6zKo4SYcDaCboJrp2YA4wRmZkEpRcASEgXQkJASE7LuyMkvLJQkJSAAkBIAAAAGAAA0CFlMZ3W/8SRdWTJBu4pV1X7Q8rhAKXqCgTzEwwbFyhYm0qXLuBxKTQkBQoaVoagYwCizO983vNve9TDrDeJhKZnO+j3mnfeph3wGLgjt17IFtmumMsEBAM8iaWbp/jN+tULnJ9NZdGOtftqhk56e9v8AWa+MLfJ36OjnX7xUBvZtO/Z55n1mGDnYsxLsiaNF14LQGbqSVhalAGlMaXa1GjohfZtO/Z55n1mHqRAISxcgZiXnJQzssSwtxIViFpBNQkOXSbvKu6cDorD6SMIIrAebs4TFy05sbXb3WSlXxjgNqoQdhB6DWJhndYu2o6fCQ0r/AE3fhEMWcDBUuzqu3rTeP1GfdJV8YiKjgeYx38uXr086dzXuG44SUVIG0gdJpAOnOCxcsBpPgplR0XRCVh8Z3G7tkkbFsD/UBCHMA18w+mc5mfW5C1tv6S/5533ioZOYk4zf9H1uQtrZxmX/ADzvtqgjNkx9NlfPte2I9QR5fyZwnZWvj2vbEeneGEAgc7vfV37DXsCIYvQeYxM87eNqO/Ya9gRDVJNDgdBgr1Fk59DlvMtewmF9n3/ZSvnHPYET/JxY+SSw/ktewIX+fQ1alaY0cc9gQQn46Fn5QTLCSlh91pJN4hCikFVAK0GugA9Ec+K3TsMFOLMzbb8wqa4d5x26Grt9RVSt+tK7aDohiWtKtuMuJeSFtlJvJOggCsK/MSKKm6g6Gv8ArhtwR5uTm/nlMF9Msu5iQk04S7qUGzyiNGquuhh+5MSzbcowGUBtBbQoJ2XkhRrXGtTjXGOnFaQCRzOd9HvNu+9TDvhIZnO+j3m3feph3wBBBBAQPPT3t/rNfGFvk79HRzr94qGRnp72/wBZr4wt8nfo6OdfvFQG9m179n/M+swzMsMvkWeUhxh9d4clSQjgyfBvFWB3U6YWebTv2eeZ9ZhoZw7JdmZFbLCAtbimwKkAJAWCVVOigB0Y4wC1yOzqql3HzNJW6H3OEFyhKVnAgBRFRQJAA8HfDokZvhG0rKFt3gDcWAFCupQBNDurCpsbNXMyc3KP1bfSlaS6AKFFagqAV3YTWtcDhohuwCQz3MUnmleEwOlK1D4iF2oYGGtn3l+XKL2h1PQUKHrMKqCty2H77y1bQj8G0j4QWIzfmWE+E80P9YjTjuZDM37RlB/OQejlfCAb+eLvYvzjXtwiNMPjPCD/AIWvzjR/1iELfMA1cxpFZquoM0/+SFvbBpMTG95308tUMfMSmpm6/wAn1uQtrZP6S/55321QGzkuP02V8+17wR6VSDXAYbf7OMeaMmcZ2VH89rR9sR6eSKQQgc7R/Wj32GvYEQ5Rwx2fntiX53D+tXfsNewIhijgeaCvT1gfRJfzLXsiIDnvR81K+cc92IYGTrY+SS2H8Fo+m4mIDn1walfOOewIIUI+Pwho5qskpWblXVzDKXFJdKUklWCbiTTAjWTCsrDrzG/QnvPn3bcFS+wsmJaVKzLtJbKqXqFRrQYaSdp6YrlLlCmSZLy23XEJ7rgwlRSPCVVQonfqjqpSBoiyZ7hVE3uSeThjhox26IIST2dhRtJM0EL4BLZa4KoqUHlKV4N68AeZIENfJXKdM8zwyGnW0VoC4Ei9tKaKNQNFYU4zLzimC4VNJdOIZqdBGi+OSFV1aN8Oax0ES7QUi4oNoBQKck3RVOGGBqMIBO5nO+j3m3feph3wkMznfR7zbvvUw74AggggIBnsXSzkja+36lGF1k79HRzr94qGHnt73o8+36lQu8nfo6OdfvFQG/m079nnmfWYe0InNp37PPM+sww84OVk3IpDjLDbjRwU4SqqFHAXkgaDhQ13GAlrE2hZUEKCriihVDWiwASk7DQjpjNHnvIvLibl33EsoEwuZXeKFXqlwkkqSRoJrjXCgGyH5IOOFtBdSlDhAKkpVeSFbAogV56QC7z6S9ZaXX4LxT1m1dkQmIe+edi9ZpPgOtq6SU/9UIiCiJZmsZvWrL7uEV0Nq+JiJxOszDF60q+Cy4ekoT8TAMrOu0VWVMU1cGr0BxJjz3HqS3bMExLvMnAOIUiuwkUB9BoY8wTMsptam1i6tCilQ2KBoRBDPzEOi/Np10aPoBWD6xC1tVwKmHlDQXXCOYrVGKXm1tkltakEgglKiklJ0g0OiMUFdzIdq9aMoB45B6DU+qPSwhHZmLELs6p8jkMJOP8AMWLoHoTePpEPKCPP2d3vq79hr2BEMXoPMYmed3vq79hr2BEMXoPMYK9R5OfQ5bzLXsJhfZ9/2Ur5xz2BDByc+hy3mWvYTC+z7/spXzjnsCCE9E2yGzkf4cwtrgOFvuFyvCXaVSlNKXT4NfTEJggp65G50vl80GPk/BVQtd7hL3c0wpdG2J7CFzN980+Zd/6IcmU0/MMsKclWUvrTiUFRSSnWU0BqRs1wR0TNovhu8L5SVhOu6CAVU2VIHpjLHnR/OHMqn0zvJC0JuBHKucHQ1SamuNanfDvyRtWZmGA7NMJYKqFCQpRJTTulAjk11DEwCtzOD9Zvead96mHfCWzL98Znza/fCHTAEUrATCty+zsBF5iRUFLxC3xQpTtDepSvraBqqdAXZ7LeZLCJULBe4RLikjG6kBXdHUTUUGmIbk4gmXRQHSvUfGKjfyFzaOTqhMTZUlgm9iTfdJxJqcUpPhaTq2w7ZSSQ0hLbaQhCRRKUgAAbAIBIZth+uif959Z6IauWdjqnZRUu2tKOEUi+o1NEBYUaAd0SQABCpzcH9cmn/uNu+HikYVNf75oBfWfmnTLTEtMSzyrzSwXEuaFjEKukAXDQnAgiGCl07B+PxEWpUSdGjn3bdMVQ1XE4bqUgOHl1ZC5qRdYRd4RQSU1NBVKgrE03QpuJ6f2M/e//AJh7qFSBvrFpTU05zo3wCJ4n7Q8Fn70dmJfmxyHmZGYdcfDYCm7ibq7x7sKJNBgMBDG9B0/HTAvDCh1bfhAX8J0Qu84ebUzajMS11L1OWgmgcAwBB/dXhTYd2mGDpwxFd2rGLkaxu/OA8zzWSk22Slcs8CNjayPQQCDHTsHNvOzSgOBUyjW46CgAbknlKO4CPQ7Wv+9QjJAcnJnJxqSYSy1WgxUo6VLOlR3nZqAAjrQQQClzg5uZybnnHmUtlCktgFSwk1SkA4UiOKzO2hTuGfvR+UP2CA07GllNy7LaqXkNoSaYioSAcfRERzpZJPzzbCZcJJQtalXlXcCmgphjjE6jVetNpCrqlpCsOTXHHRhAI3idtDwGvvR+UHE7aHgNfej8oeRtVoLuF1F+tLt4Vrspt3RVdoti9VxIuUvVIwrorsgFlm6zeTcnOh59LYQG1p5Kwo1N2mFNxhpPg3VXe6oaV0Vph+MYHLXZSElTqAFCqaqAqNorpEZ1TKQm9eF2lb1cKc8Ar05jUFghUyszBxvhI4MHWLukiuutYZVmMqQy2lwgrShCVEVoVBIBIrqJEDFpNrVdStKiBU01DadkUZtRparqFpUrE0BrgNOjRAKHMv3xmfNL98mHFOTiGkKccUEISKqUo0AG8wj83lsNyMzMvzCglJaXdGlaiXhQJTpqaYdMc/KjK2YtR1KapQ2VfNMXxXcpfhK3nAaqQHVy8zouTdWJW8hg8kqFQt3VSgxSk+DpOvZHZzf5p6XZieTjgUMHQNinNp+p07I7GQubpmSSJiZUhb1L14kXGgfBJwKvr9G+ay9rNLJCHEqoLxoa0G00gNtIisWKeAANdJAHOdEXwHmMWk9LTbjrCi24FugKAScCogihqI6XGTaXlKuq12YIIKOMm0/KVdVrswcZNp+Uq6rXZgggDjJtPylXVa7MHGTaflKuq12YIIA4ybS8pV1WuzBxk2l5SrqtdmCCAOMm0vKVdVrswcZNpeUq6rXZgggDjJtLylXVa7MHGTaXlKuq12YIIA4ybS8pV1WuzBxk2l5SrqtdmCCAOMm0vKVdVrswcZNpeUq6rXZgggDjItPylXVa7MWKzh2kV3vlLgpoA4OlKUxF2hgggMktnHtBApwhOJOlsAkmpqODrpO2MPGDaV0D5Qo8oKrdbwNSTTk6K6orBAXtZxbQCiovKUSAKjgkmgrQV4M4YnpijmcO0FKJL7gFAAlCkIpTWVXDUmprhFIICozjWinuX3AMa31NrJNMMeDFAIq1nEtBKgeHdNNIK2yD6ODFOfHCCCA5VmWS9OvhttF590klSnAlIGkm7dwSBqBJh4ZIZD/Iki6UJcupCnAlKis6VVJSClFaUANTSpNYIII7aZFdFkoQVFYXRS1KSadzQ3RcpQUFD8YylUwUq5DaTdN35xR5W83MANOuCCAsNnLFyilL5aVKK1aAMTdFNJOqOnBB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SERQUEhQVFBUWFxcWFxcYGBUYGhwUHBcYFxgYGRoYHCYfFxsjHhgVHy8gIycpLC0sFR8xNTAqNSYrLCkBCQoKDgwNDwwNDykYFBgpKSkpKSkpKSkpKSkpKSkpKSkpKSkpKSkpKSkpKSkpKSkpKSkpKSkpKSkpKSkpKSkpKf/AABEIANcA6wMBIgACEQEDEQH/xAAcAAACAQUBAAAAAAAAAAAAAAAABwYBAgMEBQj/xABTEAABAgMDBgcLCAgDBwUAAAABAgMABBEFEiEGBzFBUWETFyJxkZLSMjVSU1RzgbGys8EUIzRicpOh0SQlM0JDY4PwFYSiVXSClMLh8RZko9Pi/8QAFQEBAQAAAAAAAAAAAAAAAAAAAAH/xAAUEQEAAAAAAAAAAAAAAAAAAAAA/9oADAMBAAIRAxEAPwB4wQQQBBBBAEEEEAQQQQBBWMbuyMaaCA2KwVjXuYkn+/yEY3nQElS1JSlOJJNEgY4kn4wG3WNeftFthBcdWltCdKlEAfj6oXuUmd5lv5uST8oWTS+ahuu4ChcPNQHaY4MlkPP2mtLs+4ppGkBQF8D6jQADQ3qx3GA6WUmeQqVwVnNlSiaBxSSan+W3pVznojPmky3cfW7LTTiluVLjalaSP30bqHEDUCdkS+wsjpaSAEu2Ao4FxXKWd5VqG4UELLOFZC7Pn25uXASlxfCJ2B4HlpOHcqGP/EqAd0UrHLsW1UTLDb7fcrSCNoxoUneCCDzRucHr09HP/dIDZrBWMFdeuKBGHor6cdsBsQRhbbxqMN1BsBjNAEEEEAQQQQBBBBAEEEEAQQQQBBBBAEEEEAQQRSACIxFsDEn+98RjKnOVKSVUlXCuj+EggkH66tCPXuiElu1ba0/osqftJSRtp3b34JgJJlZnWlZeqGT8odGpJHBpO9dDU7k19ERdjJy07YUFzSixL6QlQKRTTyGtKj9Zf/aJjZGQ8hZbRfcooti8p50A3fsJAonGgFBXVWOUrPVLLUWwh5pKqpDxCDdJwCyipNBp16NEB15LJ+zrHb4VakpXSnCuUUs7kJAw5kiIrlfnYd4NsSQuNuJJDyhVdUqKVpunkoUDStamigYheU9iTyR8pnLywpZQl0qCr2BKVJpoQoCqdAOqJZZOTTE7YZ+TIImGlFxQqSVPJTRQFdAWilANYGyAk+aP5UqWU5MKvtuLLjSiu8sk4LvbBUVGNak4RI8rMmkzsq6yTQqFUHwXBilXTgdxMIzI2fnFPsS8q6U0d4VLallLZUMVXtZBAPJx10FY9GiAT2aO31MTDkg/VBKlFAOp5Pdt7q0rzpO2G8pquv1fHRCjzv5PKYfbn2KpqpIWR+68n9mv0gUO9I2wyMk8oUzsq2+mgKhRafBcGC09P4EQHVS1oxP4RVLen+/70xfBAWoTSLoIIAggggCCCCAIIIIAggggCCLC8K7YC6IC+CLOF54oHhv6IDJBFhd54pww39BgMkKXLW3Z9+0f8OQ4iVQsgIUCoX0EEglYFcaEXU0xFKw2OE0RA86+TpflxMMg8PLG+CnSUA1UBvSQFD7J2wGXJ3NlJyKeFeIdWgFRcdoEJpiSEnBNNpqd8Ums5jTyZhuQN99tpTjd9JuLu4rCMQpRCcRtjsZHZRotCTQ4QCoi46nSA4BRQO41qNyoUGWeTbllzqHZeobKuEYV4JBqWzXTTfpSeeAxJylmJ6UnGXnFOr5E0ivgtn51KQMAAkpXQeAeeMUjKIm7OcShKRMSZU7UAXnJZRqutMVFBxx1UGuNJi0xLzqJlpNG74cubEKrwjR2gArTzUjpzzZsm0kuNcpk0cb2LlXO6RvoCU86UnZBUozeTqLQs96zXzykJq0dYbrVJH2F09BAiPZvrbXZ1oll7kpWrgHQdCVg0Qv0E0rsXGFsiRtdpUqsLbWttbd01qy8acGaawCRQ7AYnWcHNiudmkPMFCL4uvFVf3RRKgB3RI5NMO5EEQ3ORYSrPtAPs1QhxXDNKGhLoNVpGrA0VTYrcYmuax20VrednAssugKSpw3TfGi4j91BB2AYCJrJ2MkMsIeuvqZCaOLSK3wm7fAxoqmuNHKXLaWkR88urh7lpHKcVs5P7o3mggOlbNlomWHGXRVDiSk7RsI3g0I3iFJm5tRdm2i7IzBolxdyuoOj9moblpIHpTE6yRyrNpOF1CVNstICSk6VTCqlQJGlKEgc5XuiP55clyptM60CFtUS5TTwdapXzoV+Ct0Az4IjWQeVInZNDiiOETyHR/MAGNNihRQ590SJLoO2AvgiwujfAp0CAvgizheeKB3cegwGSCLC6N8U4YbD0GAyQRZwkU4YQGSCLb+NIpwvP0QGKgGkVNB/53c8CUgj/uTXpjMpAOkAxUpgMAXjQYflh0QISdVADGYIA0CKgQGJaQSB/dNMWqFfx2aK80Z7sF2AwHn1/je0RRSBoNNmiuFKUjPcGyBSAdQgFPZKv8ItZUuTSVmyC2dSTiEY/VNWzuKTE/yiyfbnZdbDmsVSrSUuCt1YrsPSCRrjl5y8lvlkmrgx88zVxumk+GgU8IDDeBF+bbKj5bJpUo1ebo27tJA5Kz9oY89YBC2tZrks8tl0XVoNFbDgMQdYIxHPDPyQsNu1rKbafC0rl1KQ08Bjc0ihOC005JH1BE7tbIyVmXm3n2QtbYoK1oRpF9OhdMaV2mOlMTDTDZUtSGm0DEkhKUj1CAh2S2aWXk3Q8pan3EmqLwCUpPhXRpVvJwicXhWmvTTdEAms4D84ss2SyXKGiplwXWk7wDp9PVMce07GmrKdYtF2YXNG9wc3WtA2ulAgeCDzYhOAqYDs5c2/OCcYkmVolkTAomYNSSdBQMOSqtBtN4YisdGx8h5Wz0LmFAvvJSpxTzvKVUAqJSDgnRp074z5a2Cm0JL5oguJAel1g/vgVTQ7FDD0jZCpTbc0iRW4J8KS7wjT0s+fnQs1C7gNToVeqCnXhAdnIK03JJ5h54/o9phSidAQ/fVd3CoI9C/qw4JiXS4hSFgKSoFKgdBSRQiFFZliz1pycvLcGmVlGko+ccBLi1JFLyAaEDE7BjpOiG5JMFDaEFRWUpCSpVLyiABeNMKnTAJqwHTY1rrlnSeAdISFHRcUfmnDvBqgneYcd+kQzO1kp8qleGQmrsuCoU0qa/fT6O6HMdsbOa7Kj5ZKALNXmaNrOtQpyF+kYHekwErUAN+rm/LngSkEV1c5NdO2MykA6QDFSIDAF47PywpAhJ1YA80ZggU0RUCAwqSCaf3TTFCKnm9VTujPdguwGD06/jFFJA/vQPhGe4NkBQDqEBh5vRjFijvEbN0bIoUDYIC+CCCAIIIpWArBWIzlDnEk5OoccC3B/DbotVd9ME+kiFnb2eCbmDclU8AlWAu8t08xpQHckV3wDftrKSXlE3ph1LY1AnlH7KRir0CILNZ9GAohuXdWnUolCK+g1IiK2LmqnpxXCzJLIViVOkqdI+zWo/4iOaGDZ+aGz20BK21PK1rWtQJ9CCABugOHx7NeSu9duIrkzlq3L2op9tKmZaYVRxtRBu3jW9hhRKiTuClQz+KqzfJh13e1GlbGaSSWw4lhkNulJuKvrNF6qgqOB0HcYCcgxo25Y6Jphxh0VStNN4OlKhvBoRzRFs1mUhfljLvVD8seDWD3RQMEk81Ck/Z3xOICCZsLTUhDtnv0D8oop0UvNE8lQ26dOwp2xJspHZcSzgm1JQytJSoqNMCNWsq2UxqIjWXGTswJlies9IMwn5paTSim1AgFVSKhOvHWNkWWZm2LrgftR4zbukN1IZRuCcL3QBuMBizP2stbDjBC1tMrIZfKSEraJNE46xppqCqao7reQUkiZcmy0FOKVf5dChBpipKTgCTyqmuJOiNXKHODKSI4JA4VxIwZZAN1IH7xHJbAH/iM7K0WtJv1qGHryGjQg3U4cJ1wcNiBtMBpWnnEC3CxZrRnHxpKcGUb1uaD6D6Y5S5mes+ZYmZ58OtPngXkpBDbJOLZSNBFa1VTaMcI6mbCcCWHJRaEtvyqyh0JAF4fuO4abw17q64kGU8ky9KPNzCkoaUghSlEAJ1hVTrBofRAdStYStplVhWqXG0lUu8lRCAaVQTVSATgChdCNxG2JvmsygVMShbWb6pdXBcIAbriB3C0qIxwFNuArpjezhZK/LpNSEj51HzjR+uNKeZQqOjZARQZ9mvJHeu3Bx7teSu9duNHNlk5Z87LqS9LgzDJo5ynAVJJN1VArA4FJ3p3xM+KqzfJh13e1ARrj3a8ld67cHHu15K7124kvFVZvkw67vag4q7N8mHXd7UBGuPdryV3rtwce7XkrvXbiS8VVm+TDru9qDiqs3yYdd3tQEa492vJHeu3Bx7NeSO9duJE5mvsxIJVLpAAqSXHAANpJVhCwyxtCy0VakJZK1aC+pThQNXzYvcs/WOHPAS3j3a8ld66I6shnXQ62FiXWK1wK0alFPwhTTWRkw1J/K3U8GgqQlCVVC1Xq8q7+6nDXp2R08nfo6OdfvFQV6Dix55KQVKISkYkkgADeTohYZTZ6UtqU3KNXlJJSXHME1BINEjFXpIhZ23lNMziqzDyliuCdCBzITgOgnnghw5Q54ZRiqWKzKx4GDYO9Z0/8IMLq0st7RtJZabvgH+FLhQw+soco+kgQZPWZZSaKnJxTh8W22+lHMV3byvRSGLZucSyJdAQwoNpGpLLo6eTid5gIrk7mTdXRU24GU6eDRRSzzq7lPorDOsDJGVkxRhpKTrWeUs86zj6NEcbjbs3x6vunuzFeNyzfHq+6e7MBMYIh3G5Zvj1fdPdmDjcs3x6vunuzAbtuW/NoqmWkVunRfW4yhHOBfKj0CIFbDOUEwcUqaHgtLZbHSHLx9JiXHOzZp/jq+6d7MWKzq2d49X3bvZxgIRk1k7a0pNiZ+TrdUahwKdaqtJ8JRXpqARp7mJ0MqrS/wBln/mWTui052LO1PH7p38Kpiic69neOVXzbp267sBl/wDU1pf7LP8AzLP5xHso37ZmuQmWVLs4XktushxQ1/OFWHoHTHbGdaz64vq+6d7OGiKjOpZukvqr5pz4IxgOLIyk1LS7jMtZAaLiFJLpmGVrJULtVEmqjU1pWkW5Fi1LPYLBki8gKKkVeZTdB0p7o1FcfSY7pzsWdX9sqla/snezFDnWs7x6qead01+zAcOdTaZnkzrNn8E4EFpxJfaUl1P7t6ihQpNMdwjnuWNaUw7wtoSbk0E0KGQ+00yk70hVVH+zWJZxrWd45X3Tm2vgwHOtZx0PGlfFOflAEvlDaCEBKLJCEjAJTMMAAbgMBGQZUWl/ss7fpLP5xj417O8erT4t3Rq0JiozsWdj8+rRT9k7v+rAQW1clLTXNuzErLOypcxUEPtDE0KuUFjAmiqbaxj/APTVvbZn/mUf/ZE/bzs2aP4yvundgGpMXcbdm+PV9092YCI2HkRbDqv0ibel0DTV4rWfshCqdJhlWFYAlk04V95R0recUsnmB5KfQI4nG5Zvj1fdPdmDjbs3x6vunuzATGOFlRllLyCLzy+URyW04rVzDUN5wiDZW550hNyQF5RGLy0kBP2UKoVHecOeOHkxm0mZ9fyicWttCjUqXUuuDcD3Cd59AgNS1MoJ+23uBaQQ3WvBINEAalOr1+nDYIYeRmaxiTuuPUffGNSOQg/USdf1jjzRK7GsRmVbDTDaW0DUNJO1R0qO8xvwECz0D9W/1mvWYXGTv0dHOv3ioZGenvb/AFmvjC3yd+jo51+8VAYsl8n2521FsOlQQpT6iUkA1SokYkGGNxISXjJjrp7MQzNp37PPM+sw9oBe8SMl4yY66ezBxIyXjJjrp7MMKKFUAvuJGS8ZMddPZg4kZLxkx109mGBwg2jpgvjaIBf8SMl4yY66ezBxIyXjJjrp7MMArppg4QbR0wC/4kZLxkx109mKcSEl4yY66ezDBSqsC1gCpNAMSTs3wC+4kJLxkx109iDiQkvGTHXT2Y701nIs9tRSqabqNN28sdKEkfjHQsjKiWmvo77bh1pB5Q50mih0QER4kJLxkx109mDiQkvGTHXT2YYVYpwg2iAX3EhJeMmOunswcSEl4yY66ezDB4QbR0wcINo6YBf8SMl4yY66ezFOJCS8ZMddPZhgFwbR0iK8INogF/xIyXjJjrp7MU4kJLxkx109mGDwg2jpg4QbR0wC+4kJLxkx109mDiRkvGTHXT2YYIWNREXQC94kZLxkx109mKcSMl4yY66ezDDihgELmokG12oUrSlYQh1SbwBopK0hKucQ+qQjM0PfZfm3/eJh6QBBBBAQPPT3t/rNfGFvk79HRzr94qGRnp72/wBZr4wt8nfo6OdfvFQG9m079n/M+sw75idQ2CVrQgDTeUB64SGben+Mn/MH19ETDO7YTC5QzKwA61dSlQxvBSwm6raNJGwwHUyOzhtTrkwhRS3wbh4KppfZ0JVicTUGtNSkxuZxWr9lzVMfmyoU+qQrVzQjrCye4SclmplDjSHlgAlJSVJoSLt4a8BUbYe1rWa2mQfYbSEoDDiEJGgC4qgxOPOYDzdXn/GJhmlepajOnlJdT/oJ+ERBuhxw0aIkeb10JtKUNBi4RvxSpO2Cprn3dwlE46XT+CB8YUtTv6TDPz4uVelRTQ24cftpHwhaUGiggHBmLZ/R5lW11KdepA7URXObl0uaeWw0oiWbUU4H9osYFStqQcANGFY7uRU0ZWwZt8Girzt0490UpbT0E/hCqoBvoIC2MjEwpCgtCilSTVKkmhB3EaI7uSmRztoLcQ0UI4NN4lVaVOCU4VNTj0RwHGylRScCkkHnBofxEA/82mWhn5ch2nDtUC6YXge5WBqrQgjaDClzmH9azX2ke6RGxmptQs2m0K0S6FNK31F5PQpI6TGvnMH61mvtI90iCIzU7T0mKVO09JgggqoPP0mGHl4f1RZP2Bt8UmF4BDDy870WT9ge6TALup2npMVqdp6TAkRcoDVAMnMUf0mZ80j2zDkcdCRVRAG8geuE3mQR+kTO5pFeueiGZlHYTU4wpt9IKNIOtKqHlg7QB6YI48xnGaTaaJS8gtlBCnKigeOKU1rSlAQd6hEvaeSoVSQobiD6o8s/IVcGXUtqLIJTfuG5XVUjkiPQmRdgsSks2lgftEoWpetalJBqaHQAcBoEAsc0PfZfm3/eJh6Qi80ya2ouni3tFfDTph1qGj89/PAbMEYK6+jpi2h5+nT8ICGZ6O9v9Zr4wt8nfo6OdfvFQxc8grZv9Zr4wubAVSXRgNK/bVAb2bhNbaI3zPrMO5+RSsALCVUIULwCuUNBodY1bISWbTv2f8z6zDatzLKUlFXZh4IVS8E0UVEaKgAGA6S5BKqXwFUIUmorRQNQoVxrUaaxkXLgoKTrBB9MLXJDO22tcwJ1zg0lwrZJCiA2cLhujClAanwjDIkp1DzaXG1BSFCqVCtCNorAeV1Jukp2EjoND6o6uR792flDjg+0PQVgfGNfKFi5NzKPBedHo4RVPhGKyXbswyrY62ehaTBU5z2ufprQOpgHpcX+UL1J2xN88rlbTI8Flofis/GIMIBoLRcyXBrS+uvPWYpToH4QsCYbGULFzJiXG5hXWXe+MKaAbGYk4zfMz63IWlt/SX/PO+8VDKzD6ZvmZ9bkLW2/pL/nnfeKgNvI5y7aEodFH2/xUB8Y9AT2Rck84px2WaWtXdKUmpNBQV9AEeesmPpsr59r2xHqCCPOucuzW5e0XG2UJbQEtkJSKCpQCcIiqtB5jEzzu99XfsNewIhi9B5jBXoWw8g5BcswtUqyVKabUSU4klAJPTEWz1yiGpaSbbSEoQtaUpGgJCBQCGPk59DlvMtewmF9n3/ZSvnHPYEEJ6GxmkyYlZqVdW+y26pLxSCoVN24g0rsqTCnh2ZjfoT3+8H3bcFTCzslpeXUVS7LbRUAFFKaVANaHHHGOitgFJScQQQa41B0g9MZo59sW6zKo4SYcDaCboJrp2YA4wRmZkEpRcASEgXQkJASE7LuyMkvLJQkJSAAkBIAAAAGAAA0CFlMZ3W/8SRdWTJBu4pV1X7Q8rhAKXqCgTzEwwbFyhYm0qXLuBxKTQkBQoaVoagYwCizO983vNve9TDrDeJhKZnO+j3mnfeph3wGLgjt17IFtmumMsEBAM8iaWbp/jN+tULnJ9NZdGOtftqhk56e9v8AWa+MLfJ36OjnX7xUBvZtO/Z55n1mGDnYsxLsiaNF14LQGbqSVhalAGlMaXa1GjohfZtO/Z55n1mHqRAISxcgZiXnJQzssSwtxIViFpBNQkOXSbvKu6cDorD6SMIIrAebs4TFy05sbXb3WSlXxjgNqoQdhB6DWJhndYu2o6fCQ0r/AE3fhEMWcDBUuzqu3rTeP1GfdJV8YiKjgeYx38uXr086dzXuG44SUVIG0gdJpAOnOCxcsBpPgplR0XRCVh8Z3G7tkkbFsD/UBCHMA18w+mc5mfW5C1tv6S/5533ioZOYk4zf9H1uQtrZxmX/ADzvtqgjNkx9NlfPte2I9QR5fyZwnZWvj2vbEeneGEAgc7vfV37DXsCIYvQeYxM87eNqO/Ya9gRDVJNDgdBgr1Fk59DlvMtewmF9n3/ZSvnHPYET/JxY+SSw/ktewIX+fQ1alaY0cc9gQQn46Fn5QTLCSlh91pJN4hCikFVAK0GugA9Ec+K3TsMFOLMzbb8wqa4d5x26Grt9RVSt+tK7aDohiWtKtuMuJeSFtlJvJOggCsK/MSKKm6g6Gv8ArhtwR5uTm/nlMF9Msu5iQk04S7qUGzyiNGquuhh+5MSzbcowGUBtBbQoJ2XkhRrXGtTjXGOnFaQCRzOd9HvNu+9TDvhIZnO+j3m3feph3wBBBBAQPPT3t/rNfGFvk79HRzr94qGRnp72/wBZr4wt8nfo6OdfvFQG9m179n/M+swzMsMvkWeUhxh9d4clSQjgyfBvFWB3U6YWebTv2eeZ9ZhoZw7JdmZFbLCAtbimwKkAJAWCVVOigB0Y4wC1yOzqql3HzNJW6H3OEFyhKVnAgBRFRQJAA8HfDokZvhG0rKFt3gDcWAFCupQBNDurCpsbNXMyc3KP1bfSlaS6AKFFagqAV3YTWtcDhohuwCQz3MUnmleEwOlK1D4iF2oYGGtn3l+XKL2h1PQUKHrMKqCty2H77y1bQj8G0j4QWIzfmWE+E80P9YjTjuZDM37RlB/OQejlfCAb+eLvYvzjXtwiNMPjPCD/AIWvzjR/1iELfMA1cxpFZquoM0/+SFvbBpMTG95308tUMfMSmpm6/wAn1uQtrZP6S/55321QGzkuP02V8+17wR6VSDXAYbf7OMeaMmcZ2VH89rR9sR6eSKQQgc7R/Wj32GvYEQ5Rwx2fntiX53D+tXfsNewIhijgeaCvT1gfRJfzLXsiIDnvR81K+cc92IYGTrY+SS2H8Fo+m4mIDn1walfOOewIIUI+Pwho5qskpWblXVzDKXFJdKUklWCbiTTAjWTCsrDrzG/QnvPn3bcFS+wsmJaVKzLtJbKqXqFRrQYaSdp6YrlLlCmSZLy23XEJ7rgwlRSPCVVQonfqjqpSBoiyZ7hVE3uSeThjhox26IIST2dhRtJM0EL4BLZa4KoqUHlKV4N68AeZIENfJXKdM8zwyGnW0VoC4Ei9tKaKNQNFYU4zLzimC4VNJdOIZqdBGi+OSFV1aN8Oax0ES7QUi4oNoBQKck3RVOGGBqMIBO5nO+j3m3feph3wkMznfR7zbvvUw74AggggIBnsXSzkja+36lGF1k79HRzr94qGHnt73o8+36lQu8nfo6OdfvFQG/m079nnmfWYe0InNp37PPM+sww84OVk3IpDjLDbjRwU4SqqFHAXkgaDhQ13GAlrE2hZUEKCriihVDWiwASk7DQjpjNHnvIvLibl33EsoEwuZXeKFXqlwkkqSRoJrjXCgGyH5IOOFtBdSlDhAKkpVeSFbAogV56QC7z6S9ZaXX4LxT1m1dkQmIe+edi9ZpPgOtq6SU/9UIiCiJZmsZvWrL7uEV0Nq+JiJxOszDF60q+Cy4ekoT8TAMrOu0VWVMU1cGr0BxJjz3HqS3bMExLvMnAOIUiuwkUB9BoY8wTMsptam1i6tCilQ2KBoRBDPzEOi/Np10aPoBWD6xC1tVwKmHlDQXXCOYrVGKXm1tkltakEgglKiklJ0g0OiMUFdzIdq9aMoB45B6DU+qPSwhHZmLELs6p8jkMJOP8AMWLoHoTePpEPKCPP2d3vq79hr2BEMXoPMYmed3vq79hr2BEMXoPMYK9R5OfQ5bzLXsJhfZ9/2Ur5xz2BDByc+hy3mWvYTC+z7/spXzjnsCCE9E2yGzkf4cwtrgOFvuFyvCXaVSlNKXT4NfTEJggp65G50vl80GPk/BVQtd7hL3c0wpdG2J7CFzN980+Zd/6IcmU0/MMsKclWUvrTiUFRSSnWU0BqRs1wR0TNovhu8L5SVhOu6CAVU2VIHpjLHnR/OHMqn0zvJC0JuBHKucHQ1SamuNanfDvyRtWZmGA7NMJYKqFCQpRJTTulAjk11DEwCtzOD9Zvead96mHfCWzL98Znza/fCHTAEUrATCty+zsBF5iRUFLxC3xQpTtDepSvraBqqdAXZ7LeZLCJULBe4RLikjG6kBXdHUTUUGmIbk4gmXRQHSvUfGKjfyFzaOTqhMTZUlgm9iTfdJxJqcUpPhaTq2w7ZSSQ0hLbaQhCRRKUgAAbAIBIZth+uif959Z6IauWdjqnZRUu2tKOEUi+o1NEBYUaAd0SQABCpzcH9cmn/uNu+HikYVNf75oBfWfmnTLTEtMSzyrzSwXEuaFjEKukAXDQnAgiGCl07B+PxEWpUSdGjn3bdMVQ1XE4bqUgOHl1ZC5qRdYRd4RQSU1NBVKgrE03QpuJ6f2M/e//AJh7qFSBvrFpTU05zo3wCJ4n7Q8Fn70dmJfmxyHmZGYdcfDYCm7ibq7x7sKJNBgMBDG9B0/HTAvDCh1bfhAX8J0Qu84ebUzajMS11L1OWgmgcAwBB/dXhTYd2mGDpwxFd2rGLkaxu/OA8zzWSk22Slcs8CNjayPQQCDHTsHNvOzSgOBUyjW46CgAbknlKO4CPQ7Wv+9QjJAcnJnJxqSYSy1WgxUo6VLOlR3nZqAAjrQQQClzg5uZybnnHmUtlCktgFSwk1SkA4UiOKzO2hTuGfvR+UP2CA07GllNy7LaqXkNoSaYioSAcfRERzpZJPzzbCZcJJQtalXlXcCmgphjjE6jVetNpCrqlpCsOTXHHRhAI3idtDwGvvR+UHE7aHgNfej8oeRtVoLuF1F+tLt4Vrspt3RVdoti9VxIuUvVIwrorsgFlm6zeTcnOh59LYQG1p5Kwo1N2mFNxhpPg3VXe6oaV0Vph+MYHLXZSElTqAFCqaqAqNorpEZ1TKQm9eF2lb1cKc8Ar05jUFghUyszBxvhI4MHWLukiuutYZVmMqQy2lwgrShCVEVoVBIBIrqJEDFpNrVdStKiBU01DadkUZtRparqFpUrE0BrgNOjRAKHMv3xmfNL98mHFOTiGkKccUEISKqUo0AG8wj83lsNyMzMvzCglJaXdGlaiXhQJTpqaYdMc/KjK2YtR1KapQ2VfNMXxXcpfhK3nAaqQHVy8zouTdWJW8hg8kqFQt3VSgxSk+DpOvZHZzf5p6XZieTjgUMHQNinNp+p07I7GQubpmSSJiZUhb1L14kXGgfBJwKvr9G+ay9rNLJCHEqoLxoa0G00gNtIisWKeAANdJAHOdEXwHmMWk9LTbjrCi24FugKAScCogihqI6XGTaXlKuq12YIIKOMm0/KVdVrswcZNp+Uq6rXZgggDjJtPylXVa7MHGTaflKuq12YIIA4ybS8pV1WuzBxk2l5SrqtdmCCAOMm0vKVdVrswcZNpeUq6rXZgggDjJtLylXVa7MHGTaXlKuq12YIIA4ybS8pV1WuzBxk2l5SrqtdmCCAOMm0vKVdVrswcZNpeUq6rXZgggDjItPylXVa7MWKzh2kV3vlLgpoA4OlKUxF2hgggMktnHtBApwhOJOlsAkmpqODrpO2MPGDaV0D5Qo8oKrdbwNSTTk6K6orBAXtZxbQCiovKUSAKjgkmgrQV4M4YnpijmcO0FKJL7gFAAlCkIpTWVXDUmprhFIICozjWinuX3AMa31NrJNMMeDFAIq1nEtBKgeHdNNIK2yD6ODFOfHCCCA5VmWS9OvhttF590klSnAlIGkm7dwSBqBJh4ZIZD/Iki6UJcupCnAlKis6VVJSClFaUANTSpNYIII7aZFdFkoQVFYXRS1KSadzQ3RcpQUFD8YylUwUq5DaTdN35xR5W83MANOuCCAsNnLFyilL5aVKK1aAMTdFNJOqOnBBAf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4191000"/>
            <a:ext cx="7881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ELECTION should be completed prior to </a:t>
            </a:r>
            <a:r>
              <a:rPr lang="en-US" sz="2800" b="1" dirty="0">
                <a:solidFill>
                  <a:srgbClr val="FFC000"/>
                </a:solidFill>
                <a:latin typeface="Myriad Pro" panose="020B0503030403020204" pitchFamily="34" charset="0"/>
              </a:rPr>
              <a:t>December 1</a:t>
            </a:r>
            <a:r>
              <a:rPr lang="en-US" sz="2800" b="1" dirty="0">
                <a:latin typeface="Myriad Pro" panose="020B0503030403020204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en-US" sz="2800" b="1" dirty="0">
                <a:latin typeface="Myriad Pro" panose="020B0503030403020204" pitchFamily="34" charset="0"/>
              </a:rPr>
              <a:t>Then electronically post names to Rotary.org by December 1st for the next year’s Club President , Club Secretary and Club Treasurer.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98188"/>
            <a:ext cx="2118507" cy="299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2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18" y="228600"/>
            <a:ext cx="6347713" cy="13208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ROTARY INTERNATIONAL CONFERENCE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508818" y="1935316"/>
            <a:ext cx="6400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  <a:latin typeface="Myriad Pro" panose="020B0503030403020204" pitchFamily="34" charset="0"/>
              </a:rPr>
              <a:t>June 10-14,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8305800" cy="22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/>
              <a:t>District 6460 Club Grants 2017-2018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Receive up to $2,000.00 for a new, one-time only local service project</a:t>
            </a:r>
          </a:p>
          <a:p>
            <a:pPr marL="0" indent="0" algn="just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400" dirty="0"/>
          </a:p>
          <a:p>
            <a:pPr marL="0" indent="0" algn="just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* Applications will be due in August 2016 (the month after your presidency begins) so begin identifying projects NOW</a:t>
            </a:r>
          </a:p>
          <a:p>
            <a:pPr marL="0" indent="0" algn="just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altLang="en-US" sz="2400" dirty="0"/>
          </a:p>
          <a:p>
            <a:pPr marL="0" indent="0" algn="just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/>
              <a:t>* Contact (outgoing) Club Grants Chair Ryan Byers – </a:t>
            </a:r>
            <a:r>
              <a:rPr lang="en-US" altLang="en-US" sz="2400" dirty="0">
                <a:solidFill>
                  <a:srgbClr val="FFC000"/>
                </a:solidFill>
                <a:hlinkClick r:id="rId2"/>
              </a:rPr>
              <a:t>byersrd@gmail.com</a:t>
            </a:r>
            <a:r>
              <a:rPr lang="en-US" altLang="en-US" sz="2400" dirty="0"/>
              <a:t> – for more information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1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921" y="533400"/>
            <a:ext cx="5213279" cy="1295400"/>
          </a:xfrm>
        </p:spPr>
        <p:txBody>
          <a:bodyPr>
            <a:noAutofit/>
          </a:bodyPr>
          <a:lstStyle/>
          <a:p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9829"/>
            <a:ext cx="8001000" cy="4191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Register for Midwest P.E.T.S. </a:t>
            </a:r>
            <a:r>
              <a:rPr lang="en-US" b="1" dirty="0">
                <a:solidFill>
                  <a:srgbClr val="FFC000"/>
                </a:solidFill>
              </a:rPr>
              <a:t>March 3 - 5 , 2017 </a:t>
            </a:r>
            <a:r>
              <a:rPr lang="en-US" dirty="0"/>
              <a:t>in Itasca.</a:t>
            </a:r>
          </a:p>
          <a:p>
            <a:pPr>
              <a:lnSpc>
                <a:spcPct val="120000"/>
              </a:lnSpc>
            </a:pPr>
            <a:r>
              <a:rPr lang="en-US" dirty="0"/>
              <a:t>Communicate with your club leaders regarding their participation at District Assembly </a:t>
            </a:r>
            <a:r>
              <a:rPr lang="en-US" b="1" dirty="0">
                <a:solidFill>
                  <a:srgbClr val="FFC000"/>
                </a:solidFill>
              </a:rPr>
              <a:t>April 29, 2017 </a:t>
            </a:r>
            <a:r>
              <a:rPr lang="en-US" dirty="0"/>
              <a:t>at Illinois Central College in East Peoria</a:t>
            </a:r>
          </a:p>
          <a:p>
            <a:pPr>
              <a:lnSpc>
                <a:spcPct val="120000"/>
              </a:lnSpc>
            </a:pPr>
            <a:r>
              <a:rPr lang="en-US" dirty="0"/>
              <a:t>Watch for details on the District Governor’s Installation</a:t>
            </a:r>
          </a:p>
          <a:p>
            <a:pPr>
              <a:lnSpc>
                <a:spcPct val="120000"/>
              </a:lnSpc>
            </a:pPr>
            <a:r>
              <a:rPr lang="en-US" dirty="0"/>
              <a:t>Collaborate with your AG for the Governor's official club visit. </a:t>
            </a:r>
          </a:p>
          <a:p>
            <a:pPr>
              <a:lnSpc>
                <a:spcPct val="120000"/>
              </a:lnSpc>
            </a:pPr>
            <a:r>
              <a:rPr lang="en-US" dirty="0"/>
              <a:t>Begin to promote District Conference </a:t>
            </a:r>
            <a:r>
              <a:rPr lang="en-US" b="1" dirty="0">
                <a:solidFill>
                  <a:srgbClr val="FFC000"/>
                </a:solidFill>
              </a:rPr>
              <a:t>September 7-10 </a:t>
            </a:r>
            <a:r>
              <a:rPr lang="en-US" dirty="0"/>
              <a:t>at  the Prairie Capitol Convention Center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 Springfield.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latin typeface="+mn-lt"/>
              </a:rPr>
              <a:t>Conduct club elections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December 1</a:t>
            </a:r>
            <a:r>
              <a:rPr lang="en-US" b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</a:t>
            </a:r>
          </a:p>
          <a:p>
            <a:pPr>
              <a:lnSpc>
                <a:spcPct val="120000"/>
              </a:lnSpc>
            </a:pPr>
            <a:r>
              <a:rPr lang="en-US" dirty="0"/>
              <a:t>Save the Date Rotary International Conference </a:t>
            </a:r>
            <a:r>
              <a:rPr lang="en-US" b="1" dirty="0">
                <a:solidFill>
                  <a:srgbClr val="FFC000"/>
                </a:solidFill>
              </a:rPr>
              <a:t>June 10-14  </a:t>
            </a:r>
            <a:r>
              <a:rPr lang="en-US" dirty="0"/>
              <a:t>in Atlanta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24200"/>
            <a:ext cx="8458200" cy="2620962"/>
          </a:xfrm>
        </p:spPr>
        <p:txBody>
          <a:bodyPr>
            <a:normAutofit/>
          </a:bodyPr>
          <a:lstStyle/>
          <a:p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63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343400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en-US" sz="2000" u="sng" dirty="0">
                <a:solidFill>
                  <a:schemeClr val="tx1"/>
                </a:solidFill>
              </a:rPr>
              <a:t>District Governor's official visit protocol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Arrange for someone meet the DG at the door early and assist him with his materials.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Introduce the Assistant Governor with a personal touch. 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The official introduction of the DG is done by your Assistant Governor.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When the DG is introduced and goes to podium, those in attendance stand and applaud out of respect for the office he holds in District 6460.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The DG is the </a:t>
            </a:r>
            <a:r>
              <a:rPr lang="en-US" b="1" dirty="0">
                <a:solidFill>
                  <a:schemeClr val="tx1"/>
                </a:solidFill>
              </a:rPr>
              <a:t>only </a:t>
            </a:r>
            <a:r>
              <a:rPr lang="en-US" dirty="0">
                <a:solidFill>
                  <a:schemeClr val="tx1"/>
                </a:solidFill>
              </a:rPr>
              <a:t>program that day.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When the DG has finished his presentation, stand and applaud again in respect and appreciation.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Determine ahead of time if the DG’s spouse is attending 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  and make the appropriate arrangements.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The DG may wish to meet with your club board or leadership before or after the meeting. Be sure to arrange for that if requested.</a:t>
            </a: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algn="ctr"/>
            <a:r>
              <a:rPr lang="en-US" b="1" dirty="0"/>
              <a:t>ROTARY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28800"/>
            <a:ext cx="6347713" cy="4876800"/>
          </a:xfrm>
        </p:spPr>
        <p:txBody>
          <a:bodyPr>
            <a:noAutofit/>
          </a:bodyPr>
          <a:lstStyle/>
          <a:p>
            <a:pPr lvl="0"/>
            <a:r>
              <a:rPr lang="en-US" sz="2400" u="sng" dirty="0">
                <a:solidFill>
                  <a:schemeClr val="tx1"/>
                </a:solidFill>
              </a:rPr>
              <a:t>Club Programming – You want people to come, right?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Establish a committee to find speakers.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Invite local business people to share their stories – membership opportunities?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Folks like learning more about their fellow Rotarians.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District leadership is glad to present.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Include information from the 5 Avenues of Service and 6 Areas of Focus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347714" cy="45450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u="sng" dirty="0">
                <a:solidFill>
                  <a:srgbClr val="FFFF00"/>
                </a:solidFill>
              </a:rPr>
              <a:t>Avenues of Service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Club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b="1" dirty="0">
                <a:solidFill>
                  <a:srgbClr val="FFFF00"/>
                </a:solidFill>
              </a:rPr>
              <a:t>service-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focuses on strengthening fellowship and ensuring the effective function of the club.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Vocational service-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encourages Rotarians to serve others through their vocation and to practice high ethical standards.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Community service-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covers projects and activities the club undertakes to improve life in its community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International service-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includes actions taken to expand humanitarian reach around the globe that promotes world understanding and peace.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Youth Service-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recognizes the POSITIVE changes implemented by youth and young adults through leadership development within the following New Generations activities: RYLA, EARLYACT, INTERACT, ROTARACT, and Rotary Youth Exchange.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3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3112"/>
            <a:ext cx="6347714" cy="325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>
                <a:solidFill>
                  <a:srgbClr val="FFFF00"/>
                </a:solidFill>
              </a:rPr>
              <a:t>Areas of Focus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Peace and conflict prevention/resolution.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Disease prevention and treatment.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Water and sanitation.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Maternal and child health.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b="1" dirty="0">
                <a:solidFill>
                  <a:srgbClr val="FFFF00"/>
                </a:solidFill>
              </a:rPr>
              <a:t>Basic education and literacy.</a:t>
            </a:r>
          </a:p>
          <a:p>
            <a:r>
              <a:rPr lang="en-US" sz="1900" b="1" dirty="0">
                <a:solidFill>
                  <a:srgbClr val="FFFF00"/>
                </a:solidFill>
              </a:rPr>
              <a:t>Economic and community development.</a:t>
            </a:r>
            <a:endParaRPr lang="en-US" sz="19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4572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0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398" y="1447800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Speaking tips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Stand up straight.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Speak at a moderate pace.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Make eye contact.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Be yourself!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				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579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1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347714" cy="388077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Sending an email a few days prior to your weekly meeting to all Rotarians assigned to perform a role at the meeting can be helpful.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 If your Club utilizes a sound system, having it tested prior to the start of meetings is appreciated by all concerned.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Watch the content/timing of your meeting so you provide the guest speaker adequate time for his/her presentation.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Starting and ending on time is essential.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9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ROTARY CLUB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388077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Final Thoughts…..</a:t>
            </a:r>
          </a:p>
          <a:p>
            <a:r>
              <a:rPr lang="en-US" sz="2400" dirty="0">
                <a:solidFill>
                  <a:schemeClr val="tx1"/>
                </a:solidFill>
              </a:rPr>
              <a:t>Know your own strengths and weaknesses.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Use the strengths of your club leaders and members.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Connect with the district through your AG and District Committee chairs.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Develop your Rotary story and share it often.</a:t>
            </a:r>
          </a:p>
          <a:p>
            <a:r>
              <a:rPr lang="en-US" sz="2400" dirty="0">
                <a:solidFill>
                  <a:schemeClr val="tx1"/>
                </a:solidFill>
              </a:rPr>
              <a:t>Remain flexible.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Have well defined goals for your club.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196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6000</TotalTime>
  <Words>1088</Words>
  <Application>Microsoft Office PowerPoint</Application>
  <PresentationFormat>On-screen Show (4:3)</PresentationFormat>
  <Paragraphs>140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Myriad Pro</vt:lpstr>
      <vt:lpstr>Gill Sans MT</vt:lpstr>
      <vt:lpstr>Arial</vt:lpstr>
      <vt:lpstr>Wingdings 3</vt:lpstr>
      <vt:lpstr>Wingdings</vt:lpstr>
      <vt:lpstr>Facet</vt:lpstr>
      <vt:lpstr>Administering a Successful Club Meeting:</vt:lpstr>
      <vt:lpstr>ROTARY CLUB MEETINGS</vt:lpstr>
      <vt:lpstr>ROTARY CLUB MEETINGS</vt:lpstr>
      <vt:lpstr>ROTARY CLUB MEETINGS</vt:lpstr>
      <vt:lpstr>ROTARY CLUB MEETINGS</vt:lpstr>
      <vt:lpstr>ROTARY CLUB MEETINGS</vt:lpstr>
      <vt:lpstr>ROTARY CLUB MEETINGS</vt:lpstr>
      <vt:lpstr>ROTARY CLUB MEETINGS</vt:lpstr>
      <vt:lpstr>ROTARY CLUB MEETINGS</vt:lpstr>
      <vt:lpstr>P.E.T.S. Orientation</vt:lpstr>
      <vt:lpstr>KEY DATES</vt:lpstr>
      <vt:lpstr>PowerPoint Presentation</vt:lpstr>
      <vt:lpstr>Register On-Line</vt:lpstr>
      <vt:lpstr>DO I HAVE TO ATTEND MIDWEST P.E.T.S. AT THE WESTIN IN ITASCA?</vt:lpstr>
      <vt:lpstr>District Assembly </vt:lpstr>
      <vt:lpstr>PowerPoint Presentation</vt:lpstr>
      <vt:lpstr>PowerPoint Presentation</vt:lpstr>
      <vt:lpstr>ASSISTANT GOVERNORS 10 available experts</vt:lpstr>
      <vt:lpstr> DISTRICT CONFERENCE ZONE INSTITUTE September 7-10, 2017 Prairie Capital Convention Center Springfield, IL</vt:lpstr>
      <vt:lpstr>CLUB ELECTION</vt:lpstr>
      <vt:lpstr>ROTARY INTERNATIONAL CONFERENCE</vt:lpstr>
      <vt:lpstr>District 6460 Club Grants 2017-2018</vt:lpstr>
      <vt:lpstr>NEXT STEPS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- PETS</dc:title>
  <dc:creator>BILL</dc:creator>
  <cp:lastModifiedBy>Ryan Byers</cp:lastModifiedBy>
  <cp:revision>126</cp:revision>
  <dcterms:created xsi:type="dcterms:W3CDTF">2014-01-24T19:54:14Z</dcterms:created>
  <dcterms:modified xsi:type="dcterms:W3CDTF">2017-01-28T02:24:53Z</dcterms:modified>
</cp:coreProperties>
</file>